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7" r:id="rId8"/>
    <p:sldId id="264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Организация отдыха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детей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молодежи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в период летних каникул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2018 году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30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>
                <a:latin typeface="Arial" pitchFamily="34" charset="0"/>
                <a:cs typeface="Arial" pitchFamily="34" charset="0"/>
              </a:rPr>
              <a:t>- Постановление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КМ РТ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от 3 марта 2015 г. N 130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Об утверждении стандарта качества государственной услуги по организации отдыха детей и молодёжи и их оздоровления» </a:t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КМ РТ от 06.12.2017 N 940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"О внесении изменений в постановление Кабинета Министров Республики Татарстан от 03.03.2015 N 130 "Об утверждении Стандарта качества государственной услуги по организации отдыха детей и молодежи и их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оздоровления» 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000" u="sng" dirty="0" smtClean="0">
                <a:latin typeface="Arial" pitchFamily="34" charset="0"/>
                <a:cs typeface="Arial" pitchFamily="34" charset="0"/>
              </a:rPr>
              <a:t>Стандарт 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качества государственной услуги по организации отдыха детей и молодежи </a:t>
            </a:r>
            <a:r>
              <a:rPr lang="ru-RU" sz="2800" b="1" u="sng" dirty="0">
                <a:latin typeface="Arial" pitchFamily="34" charset="0"/>
                <a:cs typeface="Arial" pitchFamily="34" charset="0"/>
              </a:rPr>
              <a:t>и их оздоровлению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заменено на «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Стандарт качества государственной услуги по организации отдыха детей и молодежи</a:t>
            </a:r>
            <a:r>
              <a:rPr lang="ru-RU" sz="2000" u="sng" dirty="0" smtClean="0">
                <a:latin typeface="Arial" pitchFamily="34" charset="0"/>
                <a:cs typeface="Arial" pitchFamily="34" charset="0"/>
              </a:rPr>
              <a:t>»/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- Постановление Исполнительного комитета Алексеевского муниципального района от 19 декабря 2017 года № 461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«Об организации отдыха детей и молодежи  в 2018 году в Алексеевском муниципальном районе Республики Татарстан»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- Приказ отдела образования от 21 марта 2018г. № 125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«Об организации летнего отдыха и оздоровления детей и подростков в 2018 году».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9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250706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Arial" pitchFamily="34" charset="0"/>
                <a:cs typeface="Arial" pitchFamily="34" charset="0"/>
              </a:rPr>
              <a:t>Основной целью предоставления государственной услуги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является: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- обеспечение развития образовательного и творческого потенциала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личности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- охрана и укрепление здоровья, профилактика заболеваний, закаливание организма, формирование навыков здорового образа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жизни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- профилактика безнадзорности и правонарушений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несовершеннолетних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- занятия общественно полезным и производительным трудом, физической культурой, спортом, туризмом.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1464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648072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   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Согласно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этим документам определены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: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• организации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в которых в период летних каникул планируется работа пришкольных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лагерей;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•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виды лагерей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дневного пребывания (ЛДП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труда и отдыха (ЛТО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)/;</a:t>
            </a:r>
            <a:br>
              <a:rPr lang="ru-RU" sz="2200" b="1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•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количество учеников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по каждому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учреждению и всего по району;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•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продолжительность смен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/ЛДП – 21 день; ЛТО – 18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дней/</a:t>
            </a:r>
            <a:br>
              <a:rPr lang="ru-RU" sz="2200" b="1" dirty="0" smtClean="0"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• даты начала и завершения работы лагерей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/ЛДП:01-26.06.18; ЛТО – 01-22.06.18/;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•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ответственные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лица (начальники лагерей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) -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ЗДВР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•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величина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родительского взноса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/для ЛДП – 499руб., ЛТО – 0 руб./</a:t>
            </a:r>
            <a:br>
              <a:rPr lang="ru-RU" sz="2200" b="1" dirty="0" smtClean="0"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0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>
                <a:latin typeface="Arial" pitchFamily="34" charset="0"/>
                <a:cs typeface="Arial" pitchFamily="34" charset="0"/>
              </a:rPr>
              <a:t>Лагеря дневного пребывания (ЛДП, 10 школ): 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/>
            </a:r>
            <a:br>
              <a:rPr lang="ru-RU" sz="3100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«Алексеевская 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сош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№1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/29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«Алексеевская 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сош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№2 с углубленным изучением отдельных предметов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/125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«Алексеевская НОШ № 4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/60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Билярская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/70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Большетиганская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оош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/20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Среднетиганская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/20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«Сахаровская ООШ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/25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«Ромодановская СОШ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/25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«Мокрокурналинская  СОШ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/30 чел./</a:t>
            </a:r>
            <a:r>
              <a:rPr lang="ru-RU" sz="27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3100" dirty="0">
                <a:latin typeface="Arial" pitchFamily="34" charset="0"/>
                <a:cs typeface="Arial" pitchFamily="34" charset="0"/>
              </a:rPr>
              <a:t>- МБОУ </a:t>
            </a:r>
            <a:r>
              <a:rPr lang="ru-RU" sz="3100" dirty="0" err="1">
                <a:latin typeface="Arial" pitchFamily="34" charset="0"/>
                <a:cs typeface="Arial" pitchFamily="34" charset="0"/>
              </a:rPr>
              <a:t>Краснобаранская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оош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/20 чел./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Всего по району: 424 чел.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23642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>
                <a:latin typeface="Arial" pitchFamily="34" charset="0"/>
                <a:cs typeface="Arial" pitchFamily="34" charset="0"/>
              </a:rPr>
              <a:t>Л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агеря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труда и отдыха (ЛТО; 10 школ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):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Билярская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/40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Большеполянская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/20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Куркульская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/30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Ерыклинская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/25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Левашовская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/25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Шаминская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/19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«Лебединская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/26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Ялкынская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/30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Чувашскомайнская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/25 чел./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- МБОУ «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Родниковская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СОШ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/30 чел./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МБОУ «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Билярская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сош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» - ЛДП + ЛТО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Всего по району: 270 чел.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1395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6192688"/>
          </a:xfrm>
        </p:spPr>
        <p:txBody>
          <a:bodyPr/>
          <a:lstStyle/>
          <a:p>
            <a:r>
              <a:rPr lang="ru-RU" b="1" dirty="0" smtClean="0"/>
              <a:t>Профильные смены: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- по учебным предметам;</a:t>
            </a:r>
            <a:br>
              <a:rPr lang="ru-RU" sz="4400" dirty="0" smtClean="0"/>
            </a:br>
            <a:r>
              <a:rPr lang="ru-RU" sz="4400" dirty="0" smtClean="0"/>
              <a:t>- спортивные </a:t>
            </a:r>
            <a:r>
              <a:rPr lang="ru-RU" sz="4400" smtClean="0"/>
              <a:t>и туристические;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- творческие;</a:t>
            </a:r>
            <a:br>
              <a:rPr lang="ru-RU" sz="4400" dirty="0" smtClean="0"/>
            </a:br>
            <a:r>
              <a:rPr lang="ru-RU" sz="4400" dirty="0" smtClean="0"/>
              <a:t>- патриотической направленности;</a:t>
            </a:r>
            <a:br>
              <a:rPr lang="ru-RU" sz="4400" dirty="0" smtClean="0"/>
            </a:br>
            <a:r>
              <a:rPr lang="ru-RU" sz="4400" dirty="0" smtClean="0"/>
              <a:t>- для лидеров и активистов ДОО;</a:t>
            </a:r>
            <a:br>
              <a:rPr lang="ru-RU" sz="4400" dirty="0" smtClean="0"/>
            </a:br>
            <a:r>
              <a:rPr lang="ru-RU" sz="4400" dirty="0" smtClean="0"/>
              <a:t>- для победителей конкурсов </a:t>
            </a:r>
            <a:r>
              <a:rPr lang="ru-RU" sz="4400" smtClean="0"/>
              <a:t>и фестивалей.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062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480720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Смены </a:t>
            </a: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VII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 международного образовательного форума </a:t>
            </a:r>
            <a:r>
              <a:rPr lang="ru-RU" sz="2400" b="1" dirty="0">
                <a:effectLst/>
                <a:latin typeface="Arial" pitchFamily="34" charset="0"/>
                <a:cs typeface="Arial" pitchFamily="34" charset="0"/>
              </a:rPr>
              <a:t>«С</a:t>
            </a:r>
            <a:r>
              <a:rPr lang="tt-RU" sz="2400" b="1" dirty="0">
                <a:effectLst/>
                <a:latin typeface="Arial" pitchFamily="34" charset="0"/>
                <a:cs typeface="Arial" pitchFamily="34" charset="0"/>
              </a:rPr>
              <a:t>ә</a:t>
            </a:r>
            <a:r>
              <a:rPr lang="ru-RU" sz="2400" b="1" dirty="0" err="1">
                <a:effectLst/>
                <a:latin typeface="Arial" pitchFamily="34" charset="0"/>
                <a:cs typeface="Arial" pitchFamily="34" charset="0"/>
              </a:rPr>
              <a:t>ләт</a:t>
            </a:r>
            <a: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  <a:t>»</a:t>
            </a:r>
            <a:br>
              <a:rPr lang="ru-RU" sz="2400" b="1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57369"/>
              </p:ext>
            </p:extLst>
          </p:nvPr>
        </p:nvGraphicFramePr>
        <p:xfrm>
          <a:off x="539552" y="1147573"/>
          <a:ext cx="7776864" cy="50018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8482"/>
                <a:gridCol w="2338142"/>
                <a:gridCol w="2160240"/>
              </a:tblGrid>
              <a:tr h="1004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Школы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2"/>
                          </a:solidFill>
                          <a:effectLst/>
                        </a:rPr>
                        <a:t>Leaders </a:t>
                      </a:r>
                      <a:r>
                        <a:rPr lang="en-US" sz="2400" b="1" dirty="0" err="1">
                          <a:solidFill>
                            <a:schemeClr val="bg2"/>
                          </a:solidFill>
                          <a:effectLst/>
                        </a:rPr>
                        <a:t>Biler</a:t>
                      </a:r>
                      <a:r>
                        <a:rPr lang="en-US" sz="2400" b="1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bg2"/>
                          </a:solidFill>
                          <a:effectLst/>
                        </a:rPr>
                        <a:t>Forum</a:t>
                      </a:r>
                      <a:r>
                        <a:rPr lang="ru-RU" sz="2400" b="1" dirty="0">
                          <a:solidFill>
                            <a:schemeClr val="bg2"/>
                          </a:solidFill>
                          <a:effectLst/>
                        </a:rPr>
                        <a:t>,</a:t>
                      </a:r>
                      <a:endParaRPr lang="ru-RU" sz="2000" b="1" dirty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2"/>
                          </a:solidFill>
                          <a:effectLst/>
                        </a:rPr>
                        <a:t>26-30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 июля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2"/>
                          </a:solidFill>
                          <a:effectLst/>
                        </a:rPr>
                        <a:t>Media </a:t>
                      </a:r>
                      <a:r>
                        <a:rPr lang="en-US" sz="2400" dirty="0" err="1">
                          <a:solidFill>
                            <a:schemeClr val="bg2"/>
                          </a:solidFill>
                          <a:effectLst/>
                        </a:rPr>
                        <a:t>Biler</a:t>
                      </a:r>
                      <a:r>
                        <a:rPr lang="en-US" sz="2400" dirty="0">
                          <a:solidFill>
                            <a:schemeClr val="bg2"/>
                          </a:solidFill>
                          <a:effectLst/>
                        </a:rPr>
                        <a:t> Forum</a:t>
                      </a:r>
                      <a:r>
                        <a:rPr lang="ru-RU" sz="2400" dirty="0">
                          <a:solidFill>
                            <a:schemeClr val="bg2"/>
                          </a:solidFill>
                          <a:effectLst/>
                        </a:rPr>
                        <a:t>,</a:t>
                      </a:r>
                      <a:endParaRPr lang="ru-RU" sz="2000" dirty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3-7 августа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АСОШ №1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АСОШ №2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АСОШ №3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9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Мокрокурналинская </a:t>
                      </a:r>
                      <a:r>
                        <a:rPr lang="ru-RU" sz="2000" dirty="0" err="1">
                          <a:solidFill>
                            <a:schemeClr val="bg2"/>
                          </a:solidFill>
                          <a:effectLst/>
                        </a:rPr>
                        <a:t>сош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effectLst/>
                        </a:rPr>
                        <a:t>Ялкынская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2"/>
                          </a:solidFill>
                          <a:effectLst/>
                        </a:rPr>
                        <a:t>оош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effectLst/>
                        </a:rPr>
                        <a:t>Билярская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2"/>
                          </a:solidFill>
                          <a:effectLst/>
                        </a:rPr>
                        <a:t>сош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8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Ромодановская </a:t>
                      </a:r>
                      <a:r>
                        <a:rPr lang="ru-RU" sz="2000" dirty="0" err="1" smtClean="0">
                          <a:solidFill>
                            <a:schemeClr val="bg2"/>
                          </a:solidFill>
                          <a:effectLst/>
                        </a:rPr>
                        <a:t>сош</a:t>
                      </a:r>
                      <a:endParaRPr lang="ru-RU" sz="2000" dirty="0" smtClean="0">
                        <a:solidFill>
                          <a:schemeClr val="bg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0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effectLst/>
                        </a:rPr>
                        <a:t>Среднетиганская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bg2"/>
                          </a:solidFill>
                          <a:effectLst/>
                        </a:rPr>
                        <a:t>сош</a:t>
                      </a:r>
                      <a:endParaRPr lang="ru-RU" sz="1800" dirty="0">
                        <a:solidFill>
                          <a:schemeClr val="bg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более 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08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5976664"/>
          </a:xfrm>
        </p:spPr>
        <p:txBody>
          <a:bodyPr/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Смены </a:t>
            </a:r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VII</a:t>
            </a:r>
            <a:r>
              <a:rPr lang="ru-RU" sz="2800" b="1" dirty="0" smtClean="0">
                <a:effectLst/>
                <a:latin typeface="Arial" pitchFamily="34" charset="0"/>
                <a:cs typeface="Arial" pitchFamily="34" charset="0"/>
              </a:rPr>
              <a:t> международного образовательного форума «</a:t>
            </a:r>
            <a:r>
              <a:rPr lang="ru-RU" sz="2800" b="1" dirty="0">
                <a:effectLst/>
                <a:latin typeface="Arial" pitchFamily="34" charset="0"/>
                <a:cs typeface="Arial" pitchFamily="34" charset="0"/>
              </a:rPr>
              <a:t>С</a:t>
            </a:r>
            <a:r>
              <a:rPr lang="tt-RU" sz="2800" b="1" dirty="0">
                <a:effectLst/>
                <a:latin typeface="Arial" pitchFamily="34" charset="0"/>
                <a:cs typeface="Arial" pitchFamily="34" charset="0"/>
              </a:rPr>
              <a:t>ә</a:t>
            </a:r>
            <a:r>
              <a:rPr lang="ru-RU" sz="2800" b="1" dirty="0" err="1">
                <a:effectLst/>
                <a:latin typeface="Arial" pitchFamily="34" charset="0"/>
                <a:cs typeface="Arial" pitchFamily="34" charset="0"/>
              </a:rPr>
              <a:t>ләт</a:t>
            </a:r>
            <a:r>
              <a:rPr lang="ru-RU" sz="2800" b="1" dirty="0" smtClean="0">
                <a:effectLst/>
                <a:latin typeface="Arial" pitchFamily="34" charset="0"/>
                <a:cs typeface="Arial" pitchFamily="34" charset="0"/>
              </a:rPr>
              <a:t>»</a:t>
            </a:r>
            <a:br>
              <a:rPr lang="ru-RU" sz="2800" b="1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effectLst/>
                <a:latin typeface="Arial" pitchFamily="34" charset="0"/>
                <a:cs typeface="Arial" pitchFamily="34" charset="0"/>
              </a:rPr>
              <a:t>- 8 июля 2018г. «</a:t>
            </a: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SELET BILYAR FORUM</a:t>
            </a:r>
            <a:r>
              <a:rPr lang="ru-RU" sz="3200" dirty="0" smtClean="0">
                <a:effectLst/>
                <a:latin typeface="Arial" pitchFamily="34" charset="0"/>
                <a:cs typeface="Arial" pitchFamily="34" charset="0"/>
              </a:rPr>
              <a:t>»</a:t>
            </a:r>
            <a:r>
              <a:rPr lang="en-US" sz="3200" dirty="0" smtClean="0">
                <a:effectLst/>
                <a:latin typeface="Arial" pitchFamily="34" charset="0"/>
                <a:cs typeface="Arial" pitchFamily="34" charset="0"/>
              </a:rPr>
              <a:t> - 100</a:t>
            </a:r>
            <a:r>
              <a:rPr lang="ru-RU" sz="3200" dirty="0" smtClean="0">
                <a:effectLst/>
                <a:latin typeface="Arial" pitchFamily="34" charset="0"/>
                <a:cs typeface="Arial" pitchFamily="34" charset="0"/>
              </a:rPr>
              <a:t> человек</a:t>
            </a:r>
            <a:br>
              <a:rPr lang="ru-RU" sz="32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effectLst/>
                <a:latin typeface="Arial" pitchFamily="34" charset="0"/>
                <a:cs typeface="Arial" pitchFamily="34" charset="0"/>
              </a:rPr>
              <a:t>- 15-27 августа </a:t>
            </a:r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lang="ru-RU" sz="3200" b="1" dirty="0" err="1" smtClean="0">
                <a:effectLst/>
                <a:latin typeface="Arial" pitchFamily="34" charset="0"/>
                <a:cs typeface="Arial" pitchFamily="34" charset="0"/>
              </a:rPr>
              <a:t>Сәләт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ru-RU" sz="3200" b="1" dirty="0" err="1">
                <a:effectLst/>
                <a:latin typeface="Arial" pitchFamily="34" charset="0"/>
                <a:cs typeface="Arial" pitchFamily="34" charset="0"/>
              </a:rPr>
              <a:t>Имәнкәй</a:t>
            </a:r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» -  </a:t>
            </a:r>
            <a:r>
              <a:rPr lang="ru-RU" sz="3200" dirty="0">
                <a:effectLst/>
                <a:latin typeface="Arial" pitchFamily="34" charset="0"/>
                <a:cs typeface="Arial" pitchFamily="34" charset="0"/>
              </a:rPr>
              <a:t>70 человек </a:t>
            </a:r>
            <a:r>
              <a:rPr lang="ru-RU" sz="2800" dirty="0" smtClean="0">
                <a:effectLst/>
                <a:latin typeface="Arial" pitchFamily="34" charset="0"/>
                <a:cs typeface="Arial" pitchFamily="34" charset="0"/>
              </a:rPr>
              <a:t>/4.000 </a:t>
            </a:r>
            <a:r>
              <a:rPr lang="ru-RU" sz="2800" dirty="0" err="1" smtClean="0">
                <a:effectLst/>
                <a:latin typeface="Arial" pitchFamily="34" charset="0"/>
                <a:cs typeface="Arial" pitchFamily="34" charset="0"/>
              </a:rPr>
              <a:t>руб</a:t>
            </a:r>
            <a:r>
              <a:rPr lang="ru-RU" sz="2800" dirty="0" smtClean="0"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effectLst/>
                <a:latin typeface="Arial" pitchFamily="34" charset="0"/>
                <a:cs typeface="Arial" pitchFamily="34" charset="0"/>
              </a:rPr>
              <a:t>регистрация на сайте </a:t>
            </a:r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http</a:t>
            </a:r>
            <a:r>
              <a:rPr lang="ru-RU" sz="2800" b="1" dirty="0">
                <a:effectLst/>
                <a:latin typeface="Arial" pitchFamily="34" charset="0"/>
                <a:cs typeface="Arial" pitchFamily="34" charset="0"/>
              </a:rPr>
              <a:t>://</a:t>
            </a:r>
            <a:r>
              <a:rPr lang="en-US" sz="2800" b="1" dirty="0">
                <a:effectLst/>
                <a:latin typeface="Arial" pitchFamily="34" charset="0"/>
                <a:cs typeface="Arial" pitchFamily="34" charset="0"/>
              </a:rPr>
              <a:t>portfolio-selet.ru</a:t>
            </a:r>
            <a:r>
              <a:rPr lang="tt-RU" sz="2800" b="1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tt-RU" sz="2800" b="1" dirty="0">
                <a:effectLst/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662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5976664"/>
          </a:xfrm>
        </p:spPr>
        <p:txBody>
          <a:bodyPr/>
          <a:lstStyle/>
          <a:p>
            <a:r>
              <a:rPr lang="en-US" sz="4400" dirty="0">
                <a:effectLst/>
                <a:latin typeface="Arial" pitchFamily="34" charset="0"/>
                <a:cs typeface="Arial" pitchFamily="34" charset="0"/>
              </a:rPr>
              <a:t>VII</a:t>
            </a:r>
            <a:r>
              <a:rPr lang="ru-RU" sz="4400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международный образовательный форум </a:t>
            </a:r>
            <a:r>
              <a:rPr lang="ru-RU" sz="4400" dirty="0"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С</a:t>
            </a:r>
            <a:r>
              <a:rPr lang="tt-RU" sz="4400" dirty="0">
                <a:effectLst/>
                <a:latin typeface="Arial" pitchFamily="34" charset="0"/>
                <a:cs typeface="Arial" pitchFamily="34" charset="0"/>
              </a:rPr>
              <a:t>ә</a:t>
            </a:r>
            <a:r>
              <a:rPr lang="ru-RU" sz="4400" dirty="0" err="1" smtClean="0">
                <a:effectLst/>
                <a:latin typeface="Arial" pitchFamily="34" charset="0"/>
                <a:cs typeface="Arial" pitchFamily="34" charset="0"/>
              </a:rPr>
              <a:t>ләт</a:t>
            </a: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»</a:t>
            </a:r>
            <a:b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4400" b="1" dirty="0" smtClean="0"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lang="ru-RU" sz="4400" b="1" dirty="0" err="1" smtClean="0">
                <a:effectLst/>
                <a:latin typeface="Arial" pitchFamily="34" charset="0"/>
                <a:cs typeface="Arial" pitchFamily="34" charset="0"/>
              </a:rPr>
              <a:t>Сәләт</a:t>
            </a:r>
            <a:r>
              <a:rPr lang="ru-RU" sz="4400" b="1" dirty="0"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ru-RU" sz="4400" b="1" dirty="0" err="1" smtClean="0">
                <a:effectLst/>
                <a:latin typeface="Arial" pitchFamily="34" charset="0"/>
                <a:cs typeface="Arial" pitchFamily="34" charset="0"/>
              </a:rPr>
              <a:t>Имәнкәй</a:t>
            </a:r>
            <a:r>
              <a:rPr lang="ru-RU" sz="4400" b="1" dirty="0" smtClean="0">
                <a:effectLst/>
                <a:latin typeface="Arial" pitchFamily="34" charset="0"/>
                <a:cs typeface="Arial" pitchFamily="34" charset="0"/>
              </a:rPr>
              <a:t>», </a:t>
            </a:r>
            <a:r>
              <a:rPr lang="ru-RU" sz="4400" dirty="0">
                <a:effectLst/>
                <a:latin typeface="Arial" pitchFamily="34" charset="0"/>
                <a:cs typeface="Arial" pitchFamily="34" charset="0"/>
              </a:rPr>
              <a:t>70 </a:t>
            </a: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человек </a:t>
            </a:r>
            <a:b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44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4400" b="1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4400" b="1" dirty="0" smtClean="0">
                <a:effectLst/>
                <a:latin typeface="Arial" pitchFamily="34" charset="0"/>
                <a:cs typeface="Arial" pitchFamily="34" charset="0"/>
              </a:rPr>
              <a:t>http</a:t>
            </a:r>
            <a:r>
              <a:rPr lang="ru-RU" sz="4400" b="1" dirty="0">
                <a:effectLst/>
                <a:latin typeface="Arial" pitchFamily="34" charset="0"/>
                <a:cs typeface="Arial" pitchFamily="34" charset="0"/>
              </a:rPr>
              <a:t>://</a:t>
            </a:r>
            <a:r>
              <a:rPr lang="en-US" sz="4400" b="1" dirty="0" smtClean="0">
                <a:effectLst/>
                <a:latin typeface="Arial" pitchFamily="34" charset="0"/>
                <a:cs typeface="Arial" pitchFamily="34" charset="0"/>
              </a:rPr>
              <a:t>portfolio-selet.ru</a:t>
            </a:r>
            <a:r>
              <a:rPr lang="tt-RU" sz="4400" b="1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tt-RU" sz="4400" b="1" dirty="0" smtClean="0">
                <a:effectLst/>
                <a:latin typeface="Arial" pitchFamily="34" charset="0"/>
                <a:cs typeface="Arial" pitchFamily="34" charset="0"/>
              </a:rPr>
            </a:b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047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24936" cy="6048672"/>
          </a:xfrm>
        </p:spPr>
        <p:txBody>
          <a:bodyPr/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- до 10 мая 2018г. предоставить </a:t>
            </a:r>
            <a:r>
              <a:rPr lang="ru-RU" sz="3200" b="1" u="sng" dirty="0" smtClean="0">
                <a:latin typeface="Arial" pitchFamily="34" charset="0"/>
                <a:cs typeface="Arial" pitchFamily="34" charset="0"/>
              </a:rPr>
              <a:t>заявки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на участие в сменах </a:t>
            </a:r>
            <a:r>
              <a:rPr lang="en-US" sz="3200" b="1" dirty="0">
                <a:effectLst/>
                <a:latin typeface="Arial" pitchFamily="34" charset="0"/>
                <a:cs typeface="Arial" pitchFamily="34" charset="0"/>
              </a:rPr>
              <a:t>VII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международного </a:t>
            </a:r>
            <a:r>
              <a:rPr lang="ru-RU" sz="3200" b="1" dirty="0" smtClean="0">
                <a:effectLst/>
                <a:latin typeface="Arial" pitchFamily="34" charset="0"/>
                <a:cs typeface="Arial" pitchFamily="34" charset="0"/>
              </a:rPr>
              <a:t>образовательного форума 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«С</a:t>
            </a:r>
            <a:r>
              <a:rPr lang="tt-RU" sz="3200" b="1" dirty="0">
                <a:effectLst/>
                <a:latin typeface="Arial" pitchFamily="34" charset="0"/>
                <a:cs typeface="Arial" pitchFamily="34" charset="0"/>
              </a:rPr>
              <a:t>ә</a:t>
            </a:r>
            <a:r>
              <a:rPr lang="ru-RU" sz="3200" b="1" dirty="0" err="1">
                <a:effectLst/>
                <a:latin typeface="Arial" pitchFamily="34" charset="0"/>
                <a:cs typeface="Arial" pitchFamily="34" charset="0"/>
              </a:rPr>
              <a:t>ләт</a:t>
            </a:r>
            <a:r>
              <a:rPr lang="ru-RU" sz="3200" b="1" dirty="0">
                <a:effectLst/>
                <a:latin typeface="Arial" pitchFamily="34" charset="0"/>
                <a:cs typeface="Arial" pitchFamily="34" charset="0"/>
              </a:rPr>
              <a:t>»</a:t>
            </a:r>
            <a:br>
              <a:rPr lang="ru-RU" sz="3200" b="1" dirty="0"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b="1" u="sng" dirty="0" smtClean="0">
                <a:latin typeface="Arial" pitchFamily="34" charset="0"/>
                <a:cs typeface="Arial" pitchFamily="34" charset="0"/>
              </a:rPr>
              <a:t>согласно форме и квотам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;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- обеспечить в период летних каникул максимальный охват несовершеннолетних различными формами организованного отдыха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/в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т.ч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с выездом за пределы района, на Черноморском побережье/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7458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97</TotalTime>
  <Words>178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Базовая</vt:lpstr>
      <vt:lpstr>  Организация отдыха  детей и молодежи в период летних каникул в 2018 году   </vt:lpstr>
      <vt:lpstr>- Постановление КМ РТ от 3 марта 2015 г. N 130 «Об утверждении стандарта качества государственной услуги по организации отдыха детей и молодёжи и их оздоровления»   - Постановление КМ РТ от 06.12.2017 N 940 "О внесении изменений в постановление Кабинета Министров Республики Татарстан от 03.03.2015 N 130 "Об утверждении Стандарта качества государственной услуги по организации отдыха детей и молодежи и их оздоровления» /«Стандарт качества государственной услуги по организации отдыха детей и молодежи и их оздоровлению» заменено на «Стандарт качества государственной услуги по организации отдыха детей и молодежи»/   - Постановление Исполнительного комитета Алексеевского муниципального района от 19 декабря 2017 года № 461 «Об организации отдыха детей и молодежи  в 2018 году в Алексеевском муниципальном районе Республики Татарстан»   - Приказ отдела образования от 21 марта 2018г. № 125 «Об организации летнего отдыха и оздоровления детей и подростков в 2018 году». </vt:lpstr>
      <vt:lpstr>Основной целью предоставления государственной услуги является:  - обеспечение развития образовательного и творческого потенциала личности;  - охрана и укрепление здоровья, профилактика заболеваний, закаливание организма, формирование навыков здорового образа жизни;  - профилактика безнадзорности и правонарушений несовершеннолетних;  - занятия общественно полезным и производительным трудом, физической культурой, спортом, туризмом. </vt:lpstr>
      <vt:lpstr>    Согласно этим документам определены:  • организации, в которых в период летних каникул планируется работа пришкольных лагерей;  • виды лагерей /дневного пребывания (ЛДП); труда и отдыха (ЛТО)/;  • количество учеников по каждому учреждению и всего по району;  • продолжительность смен /ЛДП – 21 день; ЛТО – 18 дней/  • даты начала и завершения работы лагерей  /ЛДП:01-26.06.18; ЛТО – 01-22.06.18/;  • ответственные лица (начальники лагерей) - ЗДВР;  • величина родительского взноса /для ЛДП – 499руб., ЛТО – 0 руб./  </vt:lpstr>
      <vt:lpstr>Лагеря дневного пребывания (ЛДП, 10 школ):   - МБОУ «Алексеевская сош №1» /29 чел./ - МБОУ «Алексеевская сош №2 с углубленным изучением отдельных предметов» /125 чел./ - МБОУ «Алексеевская НОШ № 4» /60 чел./ - МБОУ «Билярская СОШ» /70 чел./ - МБОУ «Большетиганская оош» /20 чел./ - МБОУ «Среднетиганская СОШ» /20 чел./ - МБОУ «Сахаровская ООШ» /25 чел./ - МБОУ «Ромодановская СОШ» /25 чел./ - МБОУ «Мокрокурналинская  СОШ» /30 чел./ - МБОУ Краснобаранская оош /20 чел./  Всего по району: 424 чел.</vt:lpstr>
      <vt:lpstr>Лагеря труда и отдыха (ЛТО; 10 школ):   - МБОУ «Билярская СОШ» /40 чел./ - МБОУ «Большеполянская  СОШ» /20 чел./ - МБОУ «Куркульская СОШ» /30 чел./ - МБОУ «Ерыклинская СОШ» /25 чел./ - МБОУ «Левашовская СОШ» /25 чел./ - МБОУ «Шаминская ООШ» /19 чел./ - МБОУ «Лебединская СОШ» /26 чел./ - МБОУ «Ялкынская ООШ» /30 чел./ - МБОУ «Чувашскомайнская ООШ» /25 чел./ - МБОУ «Родниковская СОШ» /30 чел./  МБОУ «Билярская сош» - ЛДП + ЛТО  Всего по району: 270 чел. </vt:lpstr>
      <vt:lpstr>Профильные смены: - по учебным предметам; - спортивные и туристические; - творческие; - патриотической направленности; - для лидеров и активистов ДОО; - для победителей конкурсов и фестивалей.</vt:lpstr>
      <vt:lpstr>Смены VII международного образовательного форума «Сәләт»              </vt:lpstr>
      <vt:lpstr>Смены VII международного образовательного форума «Сәләт»   - 8 июля 2018г. «SELET BILYAR FORUM» - 100 человек  - 15-27 августа «Сәләт. Имәнкәй» -  70 человек /4.000 руб/ регистрация на сайте http://portfolio-selet.ru   </vt:lpstr>
      <vt:lpstr>VII международный образовательный форум «Сәләт»   «Сәләт. Имәнкәй», 70 человек    http://portfolio-selet.ru </vt:lpstr>
      <vt:lpstr>- до 10 мая 2018г. предоставить заявки на участие в сменах VII международного образовательного форума «Сәләт» согласно форме и квотам;  - обеспечить в период летних каникул максимальный охват несовершеннолетних различными формами организованного отдыха  /в т.ч. с выездом за пределы района, на Черноморском побережье/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Лето-2018  Организация  отдыха детей и молодежи  </dc:title>
  <dc:creator>лаура</dc:creator>
  <cp:lastModifiedBy>лаура</cp:lastModifiedBy>
  <cp:revision>34</cp:revision>
  <dcterms:created xsi:type="dcterms:W3CDTF">2018-04-23T10:07:33Z</dcterms:created>
  <dcterms:modified xsi:type="dcterms:W3CDTF">2018-04-27T05:15:31Z</dcterms:modified>
</cp:coreProperties>
</file>